
<file path=[Content_Types].xml><?xml version="1.0" encoding="utf-8"?>
<Types xmlns="http://schemas.openxmlformats.org/package/2006/content-types">
  <Default Extension="1" ContentType="image/jpeg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58" r:id="rId3"/>
    <p:sldId id="261" r:id="rId4"/>
    <p:sldId id="262" r:id="rId5"/>
    <p:sldId id="307" r:id="rId6"/>
    <p:sldId id="308" r:id="rId7"/>
    <p:sldId id="310" r:id="rId8"/>
    <p:sldId id="311" r:id="rId9"/>
    <p:sldId id="312" r:id="rId10"/>
    <p:sldId id="313" r:id="rId11"/>
    <p:sldId id="272" r:id="rId12"/>
    <p:sldId id="315" r:id="rId13"/>
    <p:sldId id="316" r:id="rId14"/>
    <p:sldId id="276" r:id="rId15"/>
    <p:sldId id="277" r:id="rId16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8"/>
      <p:bold r:id="rId19"/>
    </p:embeddedFont>
    <p:embeddedFont>
      <p:font typeface="Anaheim" panose="020B0604020202020204" charset="0"/>
      <p:regular r:id="rId20"/>
    </p:embeddedFont>
    <p:embeddedFont>
      <p:font typeface="Bebas Neue" panose="020B0606020202050201" pitchFamily="34" charset="0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lack" panose="00000A00000000000000" pitchFamily="2" charset="0"/>
      <p:bold r:id="rId26"/>
      <p:boldItalic r:id="rId27"/>
    </p:embeddedFont>
    <p:embeddedFont>
      <p:font typeface="Montserrat Light" panose="000004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3B93CF-A9F0-4D6A-93D3-F05060A6DEAB}">
  <a:tblStyle styleId="{273B93CF-A9F0-4D6A-93D3-F05060A6DE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 Sakr" userId="1663ebec3a8ea8f9" providerId="LiveId" clId="{EC41468C-8975-44FB-ABA5-99CF1E279F97}"/>
    <pc:docChg chg="modSld">
      <pc:chgData name="Ahmad Sakr" userId="1663ebec3a8ea8f9" providerId="LiveId" clId="{EC41468C-8975-44FB-ABA5-99CF1E279F97}" dt="2024-04-16T21:14:27.686" v="3" actId="20577"/>
      <pc:docMkLst>
        <pc:docMk/>
      </pc:docMkLst>
      <pc:sldChg chg="modSp mod">
        <pc:chgData name="Ahmad Sakr" userId="1663ebec3a8ea8f9" providerId="LiveId" clId="{EC41468C-8975-44FB-ABA5-99CF1E279F97}" dt="2024-04-16T21:14:27.686" v="3" actId="20577"/>
        <pc:sldMkLst>
          <pc:docMk/>
          <pc:sldMk cId="0" sldId="277"/>
        </pc:sldMkLst>
        <pc:spChg chg="mod">
          <ac:chgData name="Ahmad Sakr" userId="1663ebec3a8ea8f9" providerId="LiveId" clId="{EC41468C-8975-44FB-ABA5-99CF1E279F97}" dt="2024-04-16T21:14:27.686" v="3" actId="20577"/>
          <ac:spMkLst>
            <pc:docMk/>
            <pc:sldMk cId="0" sldId="277"/>
            <ac:spMk id="5" creationId="{636394EB-9431-4F5F-ABFB-5B404B63B0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2149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37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603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467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41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824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16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25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4" r:id="rId8"/>
    <p:sldLayoutId id="214748366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hyperlink" Target="https://www.rawpixel.com/search/deliver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1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latin typeface="Montserrat Black"/>
                <a:ea typeface="Montserrat Black"/>
                <a:cs typeface="Montserrat Black"/>
                <a:sym typeface="Montserrat Black"/>
              </a:rPr>
              <a:t>STEREO AUDIO AMPLIFIER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PROJECT PRESENTATION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pic>
        <p:nvPicPr>
          <p:cNvPr id="3" name="Picture 2" descr="A circle with a flag&#10;&#10;Description automatically generated">
            <a:extLst>
              <a:ext uri="{FF2B5EF4-FFF2-40B4-BE49-F238E27FC236}">
                <a16:creationId xmlns:a16="http://schemas.microsoft.com/office/drawing/2014/main" id="{C4CB5AB0-7BD9-6850-F076-7D0D8F013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827" y="4674875"/>
            <a:ext cx="372317" cy="372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40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173412" y="74424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494878" y="248482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PACKAGING</a:t>
            </a:r>
            <a:endParaRPr dirty="0"/>
          </a:p>
        </p:txBody>
      </p:sp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13708351">
            <a:off x="4126223" y="3769141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21B797-BDF3-4CD0-4CF0-0FD435BA0A5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04</a:t>
            </a:r>
          </a:p>
        </p:txBody>
      </p:sp>
      <p:pic>
        <p:nvPicPr>
          <p:cNvPr id="13" name="Picture 12" descr="A person holding a clipboard next to a group of boxes&#10;&#10;Description automatically generated">
            <a:extLst>
              <a:ext uri="{FF2B5EF4-FFF2-40B4-BE49-F238E27FC236}">
                <a16:creationId xmlns:a16="http://schemas.microsoft.com/office/drawing/2014/main" id="{8C78FDB1-905E-22CD-D8CB-63DD7C488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2043" y="1428157"/>
            <a:ext cx="3233545" cy="2361906"/>
          </a:xfrm>
          <a:prstGeom prst="rect">
            <a:avLst/>
          </a:prstGeom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8">
            <a:alphaModFix/>
          </a:blip>
          <a:srcRect l="15236" r="10474"/>
          <a:stretch/>
        </p:blipFill>
        <p:spPr>
          <a:xfrm rot="1220421">
            <a:off x="4231892" y="85301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9">
            <a:alphaModFix/>
          </a:blip>
          <a:srcRect l="24331" t="5721" r="23342" b="4591"/>
          <a:stretch/>
        </p:blipFill>
        <p:spPr>
          <a:xfrm rot="2268302">
            <a:off x="7329525" y="3287058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ircle with a flag&#10;&#10;Description automatically generated">
            <a:extLst>
              <a:ext uri="{FF2B5EF4-FFF2-40B4-BE49-F238E27FC236}">
                <a16:creationId xmlns:a16="http://schemas.microsoft.com/office/drawing/2014/main" id="{09D971EA-A397-9427-A2B1-38C2B2DE16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3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295409" y="316287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PACKAGING PROCESS</a:t>
            </a:r>
            <a:endParaRPr dirty="0"/>
          </a:p>
        </p:txBody>
      </p:sp>
      <p:sp>
        <p:nvSpPr>
          <p:cNvPr id="1769" name="Google Shape;1769;p51"/>
          <p:cNvSpPr txBox="1"/>
          <p:nvPr/>
        </p:nvSpPr>
        <p:spPr>
          <a:xfrm>
            <a:off x="483650" y="1308426"/>
            <a:ext cx="2058828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1-  DESIGN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0" name="Google Shape;1770;p51"/>
          <p:cNvSpPr txBox="1"/>
          <p:nvPr/>
        </p:nvSpPr>
        <p:spPr>
          <a:xfrm>
            <a:off x="2184296" y="1465873"/>
            <a:ext cx="496094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 Light" panose="00000400000000000000" pitchFamily="2" charset="0"/>
              </a:rPr>
              <a:t>The packaging design is created, taking into account factors such as product size, shape, and branding requirements.</a:t>
            </a:r>
            <a:endParaRPr dirty="0">
              <a:solidFill>
                <a:schemeClr val="tx1"/>
              </a:solidFill>
              <a:latin typeface="Montserrat Light" panose="00000400000000000000" pitchFamily="2" charset="0"/>
              <a:sym typeface="Montserrat"/>
            </a:endParaRPr>
          </a:p>
        </p:txBody>
      </p:sp>
      <p:grpSp>
        <p:nvGrpSpPr>
          <p:cNvPr id="1822" name="Google Shape;1822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23" name="Google Shape;182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25" name="Google Shape;1825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26" name="Google Shape;1826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82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93E1D-2C10-9B95-BED0-15FD2DBE2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54" y="1992787"/>
            <a:ext cx="3500132" cy="2895389"/>
          </a:xfrm>
          <a:prstGeom prst="rect">
            <a:avLst/>
          </a:prstGeom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3046775" y="4029266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ircle with a flag&#10;&#10;Description automatically generated">
            <a:extLst>
              <a:ext uri="{FF2B5EF4-FFF2-40B4-BE49-F238E27FC236}">
                <a16:creationId xmlns:a16="http://schemas.microsoft.com/office/drawing/2014/main" id="{24E95402-B3BA-0426-A9D4-E718359C2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PACKAGING PROCESS</a:t>
            </a:r>
            <a:endParaRPr dirty="0"/>
          </a:p>
        </p:txBody>
      </p:sp>
      <p:sp>
        <p:nvSpPr>
          <p:cNvPr id="1771" name="Google Shape;1771;p51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3" name="Google Shape;1773;p51"/>
          <p:cNvSpPr txBox="1"/>
          <p:nvPr/>
        </p:nvSpPr>
        <p:spPr>
          <a:xfrm>
            <a:off x="104391" y="1257481"/>
            <a:ext cx="382861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2- MATERIAL SELECTION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822" name="Google Shape;1822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23" name="Google Shape;182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25" name="Google Shape;1825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26" name="Google Shape;1826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82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831" name="Google Shape;1831;p51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366659" y="4247186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A653E8-C278-6AE2-A076-96BFDADF0DE6}"/>
              </a:ext>
            </a:extLst>
          </p:cNvPr>
          <p:cNvSpPr txBox="1"/>
          <p:nvPr/>
        </p:nvSpPr>
        <p:spPr>
          <a:xfrm>
            <a:off x="104391" y="2350179"/>
            <a:ext cx="21183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tx1"/>
                </a:solidFill>
                <a:latin typeface="Montserrat Black" panose="00000A00000000000000" pitchFamily="2" charset="0"/>
                <a:cs typeface="Arial" panose="020B0604020202020204" pitchFamily="34" charset="0"/>
              </a:rPr>
              <a:t>3- FILLING</a:t>
            </a:r>
          </a:p>
        </p:txBody>
      </p:sp>
      <p:sp>
        <p:nvSpPr>
          <p:cNvPr id="1772" name="Google Shape;1772;p51"/>
          <p:cNvSpPr txBox="1"/>
          <p:nvPr/>
        </p:nvSpPr>
        <p:spPr>
          <a:xfrm>
            <a:off x="3933004" y="1546983"/>
            <a:ext cx="464380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Montserrat Light" panose="00000400000000000000" pitchFamily="2" charset="0"/>
              </a:rPr>
              <a:t>The appropriate packaging materials are chosen based on the nature of the product, its fragility, shelf life requirements, and any regulatory considerations.</a:t>
            </a:r>
            <a:endParaRPr dirty="0">
              <a:solidFill>
                <a:schemeClr val="dk1"/>
              </a:solidFill>
              <a:latin typeface="Montserrat Light" panose="000004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 descr="A circuit board with wires&#10;&#10;Description automatically generated">
            <a:extLst>
              <a:ext uri="{FF2B5EF4-FFF2-40B4-BE49-F238E27FC236}">
                <a16:creationId xmlns:a16="http://schemas.microsoft.com/office/drawing/2014/main" id="{7808E7CB-865F-C23B-4B45-EADC4CB43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733" y="2822603"/>
            <a:ext cx="1630217" cy="2173622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64BFB7C1-D237-2C83-A055-601D2EEF2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267" y="3048293"/>
            <a:ext cx="1441634" cy="1922178"/>
          </a:xfrm>
          <a:prstGeom prst="rect">
            <a:avLst/>
          </a:prstGeom>
        </p:spPr>
      </p:pic>
      <p:pic>
        <p:nvPicPr>
          <p:cNvPr id="1745" name="Google Shape;1745;p51"/>
          <p:cNvPicPr preferRelativeResize="0"/>
          <p:nvPr/>
        </p:nvPicPr>
        <p:blipFill rotWithShape="1">
          <a:blip r:embed="rId7">
            <a:alphaModFix/>
          </a:blip>
          <a:srcRect l="24331" t="5721" r="23342" b="4591"/>
          <a:stretch/>
        </p:blipFill>
        <p:spPr>
          <a:xfrm rot="2268302">
            <a:off x="-1230773" y="262652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6E105268-AE04-7DAA-7D0D-E4783F247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208" y="2840950"/>
            <a:ext cx="1630217" cy="2173622"/>
          </a:xfrm>
          <a:prstGeom prst="rect">
            <a:avLst/>
          </a:prstGeom>
        </p:spPr>
      </p:pic>
      <p:sp>
        <p:nvSpPr>
          <p:cNvPr id="1774" name="Google Shape;1774;p51"/>
          <p:cNvSpPr txBox="1"/>
          <p:nvPr/>
        </p:nvSpPr>
        <p:spPr>
          <a:xfrm>
            <a:off x="2002028" y="2563793"/>
            <a:ext cx="602604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Montserrat Light" panose="00000400000000000000" pitchFamily="2" charset="0"/>
              </a:rPr>
              <a:t>The product is filled into the selected packaging, either</a:t>
            </a:r>
            <a:endParaRPr lang="ar-EG" b="0" i="0" dirty="0">
              <a:solidFill>
                <a:srgbClr val="FFFFFF"/>
              </a:solidFill>
              <a:effectLst/>
              <a:latin typeface="Montserrat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Montserrat Light" panose="00000400000000000000" pitchFamily="2" charset="0"/>
              </a:rPr>
              <a:t> manually or using automated filling machines. This step</a:t>
            </a:r>
            <a:endParaRPr lang="ar-EG" b="0" i="0" dirty="0">
              <a:solidFill>
                <a:srgbClr val="FFFFFF"/>
              </a:solidFill>
              <a:effectLst/>
              <a:latin typeface="Montserrat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Montserrat Light" panose="00000400000000000000" pitchFamily="2" charset="0"/>
              </a:rPr>
              <a:t> ensures that the correct amount of product is placed in</a:t>
            </a:r>
            <a:endParaRPr lang="ar-EG" b="0" i="0" dirty="0">
              <a:solidFill>
                <a:srgbClr val="FFFFFF"/>
              </a:solidFill>
              <a:effectLst/>
              <a:latin typeface="Montserrat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Montserrat Light" panose="00000400000000000000" pitchFamily="2" charset="0"/>
              </a:rPr>
              <a:t> each package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42424"/>
                </a:highlight>
                <a:latin typeface="-apple-system"/>
              </a:rPr>
              <a:t>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circle with a flag&#10;&#10;Description automatically generated">
            <a:extLst>
              <a:ext uri="{FF2B5EF4-FFF2-40B4-BE49-F238E27FC236}">
                <a16:creationId xmlns:a16="http://schemas.microsoft.com/office/drawing/2014/main" id="{A1548118-4AD7-FC00-3806-FB64DC0556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529816" y="3043868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90" name="Google Shape;1390;p40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4715169" y="365757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7798100" y="409275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13708351">
            <a:off x="4802820" y="364459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576653" y="2486119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RESULTS</a:t>
            </a:r>
            <a:endParaRPr sz="4000" dirty="0"/>
          </a:p>
        </p:txBody>
      </p:sp>
      <p:pic>
        <p:nvPicPr>
          <p:cNvPr id="2" name="Picture 1" descr="A circle with a flag&#10;&#10;Description automatically generated">
            <a:extLst>
              <a:ext uri="{FF2B5EF4-FFF2-40B4-BE49-F238E27FC236}">
                <a16:creationId xmlns:a16="http://schemas.microsoft.com/office/drawing/2014/main" id="{17E51BBE-007A-6C5B-1EE5-5AD445D34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1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55"/>
          <p:cNvSpPr txBox="1">
            <a:spLocks noGrp="1"/>
          </p:cNvSpPr>
          <p:nvPr>
            <p:ph type="title"/>
          </p:nvPr>
        </p:nvSpPr>
        <p:spPr>
          <a:xfrm>
            <a:off x="147488" y="1092625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Here is the final look for the project</a:t>
            </a:r>
            <a:endParaRPr sz="2000" dirty="0"/>
          </a:p>
        </p:txBody>
      </p:sp>
      <p:grpSp>
        <p:nvGrpSpPr>
          <p:cNvPr id="1920" name="Google Shape;1920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21" name="Google Shape;192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929" name="Google Shape;1929;p55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3189503">
            <a:off x="7449157" y="1477356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5431612" y="241221"/>
            <a:ext cx="1115441" cy="1053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1973;p56">
            <a:extLst>
              <a:ext uri="{FF2B5EF4-FFF2-40B4-BE49-F238E27FC236}">
                <a16:creationId xmlns:a16="http://schemas.microsoft.com/office/drawing/2014/main" id="{B0865F92-5B58-A6AE-5DAC-0BC5D3AA2A5F}"/>
              </a:ext>
            </a:extLst>
          </p:cNvPr>
          <p:cNvGrpSpPr/>
          <p:nvPr/>
        </p:nvGrpSpPr>
        <p:grpSpPr>
          <a:xfrm>
            <a:off x="4768639" y="3873991"/>
            <a:ext cx="76825" cy="76800"/>
            <a:chOff x="3104875" y="1099400"/>
            <a:chExt cx="76825" cy="76800"/>
          </a:xfrm>
        </p:grpSpPr>
        <p:sp>
          <p:nvSpPr>
            <p:cNvPr id="33" name="Google Shape;1974;p56">
              <a:extLst>
                <a:ext uri="{FF2B5EF4-FFF2-40B4-BE49-F238E27FC236}">
                  <a16:creationId xmlns:a16="http://schemas.microsoft.com/office/drawing/2014/main" id="{539D985F-17F9-3B28-B68C-97F51C60F52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75;p56">
              <a:extLst>
                <a:ext uri="{FF2B5EF4-FFF2-40B4-BE49-F238E27FC236}">
                  <a16:creationId xmlns:a16="http://schemas.microsoft.com/office/drawing/2014/main" id="{09125DE3-0237-4AAA-ADF1-9E91BCD2C61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837F9A2E-A17E-75C4-F887-5D78AC050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79" y="1948320"/>
            <a:ext cx="5241059" cy="2321272"/>
          </a:xfrm>
          <a:prstGeom prst="rect">
            <a:avLst/>
          </a:prstGeom>
        </p:spPr>
      </p:pic>
      <p:pic>
        <p:nvPicPr>
          <p:cNvPr id="36" name="WhatsApp Video 2024-04-16 at 20.06.27_8ba1c353">
            <a:hlinkClick r:id="" action="ppaction://media"/>
            <a:extLst>
              <a:ext uri="{FF2B5EF4-FFF2-40B4-BE49-F238E27FC236}">
                <a16:creationId xmlns:a16="http://schemas.microsoft.com/office/drawing/2014/main" id="{5566814C-F5D3-98C5-E9B0-CC6C47C44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79904" y="384990"/>
            <a:ext cx="2431836" cy="4296156"/>
          </a:xfrm>
          <a:prstGeom prst="rect">
            <a:avLst/>
          </a:prstGeom>
        </p:spPr>
      </p:pic>
      <p:pic>
        <p:nvPicPr>
          <p:cNvPr id="1917" name="Google Shape;1917;p55"/>
          <p:cNvPicPr preferRelativeResize="0"/>
          <p:nvPr/>
        </p:nvPicPr>
        <p:blipFill rotWithShape="1">
          <a:blip r:embed="rId9">
            <a:alphaModFix/>
          </a:blip>
          <a:srcRect l="25537" t="7152" r="23467" b="5838"/>
          <a:stretch/>
        </p:blipFill>
        <p:spPr>
          <a:xfrm>
            <a:off x="7776201" y="-224825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ircle with a flag&#10;&#10;Description automatically generated">
            <a:extLst>
              <a:ext uri="{FF2B5EF4-FFF2-40B4-BE49-F238E27FC236}">
                <a16:creationId xmlns:a16="http://schemas.microsoft.com/office/drawing/2014/main" id="{5FDD41BA-B7E1-DC15-BDF5-5996353D84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9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516756" y="2690317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5173907" y="318619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653285" y="40816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>
            <a:off x="4871892" y="4970332"/>
            <a:ext cx="76825" cy="76800"/>
            <a:chOff x="3104875" y="1099400"/>
            <a:chExt cx="76825" cy="76800"/>
          </a:xfrm>
        </p:grpSpPr>
        <p:sp>
          <p:nvSpPr>
            <p:cNvPr id="1968" name="Google Shape;196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70" name="Google Shape;1970;p56"/>
          <p:cNvGrpSpPr/>
          <p:nvPr/>
        </p:nvGrpSpPr>
        <p:grpSpPr>
          <a:xfrm>
            <a:off x="9091567" y="1841032"/>
            <a:ext cx="76825" cy="76800"/>
            <a:chOff x="3104875" y="1099400"/>
            <a:chExt cx="76825" cy="76800"/>
          </a:xfrm>
        </p:grpSpPr>
        <p:sp>
          <p:nvSpPr>
            <p:cNvPr id="1971" name="Google Shape;197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73" name="Google Shape;1973;p56"/>
          <p:cNvGrpSpPr/>
          <p:nvPr/>
        </p:nvGrpSpPr>
        <p:grpSpPr>
          <a:xfrm>
            <a:off x="6158550" y="3879375"/>
            <a:ext cx="76825" cy="76800"/>
            <a:chOff x="3104875" y="1099400"/>
            <a:chExt cx="76825" cy="76800"/>
          </a:xfrm>
        </p:grpSpPr>
        <p:sp>
          <p:nvSpPr>
            <p:cNvPr id="1974" name="Google Shape;197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36394EB-9431-4F5F-ABFB-5B404B63B0B2}"/>
              </a:ext>
            </a:extLst>
          </p:cNvPr>
          <p:cNvSpPr txBox="1"/>
          <p:nvPr/>
        </p:nvSpPr>
        <p:spPr>
          <a:xfrm>
            <a:off x="349405" y="1776595"/>
            <a:ext cx="42225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Group 5 members : 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- Ziad Belal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- Ashraf Abo Bakr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- </a:t>
            </a:r>
            <a:r>
              <a:rPr lang="en-US" sz="3200" b="1">
                <a:solidFill>
                  <a:schemeClr val="tx1"/>
                </a:solidFill>
              </a:rPr>
              <a:t>Hassan Sayed</a:t>
            </a:r>
            <a:endParaRPr lang="en-US" sz="3200" b="1" dirty="0">
              <a:solidFill>
                <a:schemeClr val="tx1"/>
              </a:solidFill>
            </a:endParaRPr>
          </a:p>
          <a:p>
            <a:r>
              <a:rPr lang="en-US" sz="3200" b="1" dirty="0">
                <a:solidFill>
                  <a:schemeClr val="tx1"/>
                </a:solidFill>
              </a:rPr>
              <a:t>- Ziad Mohamed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- Ahmad Sakr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AEBA1-8BBD-3706-D4F5-289E587BCC79}"/>
              </a:ext>
            </a:extLst>
          </p:cNvPr>
          <p:cNvSpPr txBox="1"/>
          <p:nvPr/>
        </p:nvSpPr>
        <p:spPr>
          <a:xfrm>
            <a:off x="1016000" y="981024"/>
            <a:ext cx="6624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Supervised by Dr Saeed</a:t>
            </a:r>
            <a:r>
              <a:rPr lang="ar-EG" sz="4400" b="1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 </a:t>
            </a:r>
            <a:r>
              <a:rPr lang="en-US" sz="4400" b="1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Emam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C0CFA-FEC6-D73C-0F06-77296AF66023}"/>
              </a:ext>
            </a:extLst>
          </p:cNvPr>
          <p:cNvSpPr txBox="1"/>
          <p:nvPr/>
        </p:nvSpPr>
        <p:spPr>
          <a:xfrm>
            <a:off x="3412875" y="185453"/>
            <a:ext cx="5568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THANKS</a:t>
            </a:r>
          </a:p>
        </p:txBody>
      </p:sp>
      <p:pic>
        <p:nvPicPr>
          <p:cNvPr id="2" name="Picture 1" descr="A circle with a flag&#10;&#10;Description automatically generated">
            <a:extLst>
              <a:ext uri="{FF2B5EF4-FFF2-40B4-BE49-F238E27FC236}">
                <a16:creationId xmlns:a16="http://schemas.microsoft.com/office/drawing/2014/main" id="{95252940-24B4-C619-164C-1653206E9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 FOR IMPLEMENTATION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2045599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2045599" y="224689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3109668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SEARCHING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2045599" y="2918934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2045599" y="357145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3109668" y="2228176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SIMULATION &amp; TESTING</a:t>
            </a:r>
            <a:endParaRPr sz="2000"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3109668" y="2918934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 MANUFACTURE</a:t>
            </a:r>
            <a:endParaRPr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3109668" y="357145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PACKAGING </a:t>
            </a:r>
            <a:endParaRPr dirty="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ircle with a flag&#10;&#10;Description automatically generated">
            <a:extLst>
              <a:ext uri="{FF2B5EF4-FFF2-40B4-BE49-F238E27FC236}">
                <a16:creationId xmlns:a16="http://schemas.microsoft.com/office/drawing/2014/main" id="{3217BEEE-CD0A-E7D2-AFA4-C64EDAF48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  <p:pic>
        <p:nvPicPr>
          <p:cNvPr id="19" name="Google Shape;1239;p35">
            <a:extLst>
              <a:ext uri="{FF2B5EF4-FFF2-40B4-BE49-F238E27FC236}">
                <a16:creationId xmlns:a16="http://schemas.microsoft.com/office/drawing/2014/main" id="{7C944165-56DF-6AE2-195C-6C388A84504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546050" y="3029070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B94CCE-675F-D57A-2625-69BA8681C83B}"/>
              </a:ext>
            </a:extLst>
          </p:cNvPr>
          <p:cNvSpPr txBox="1"/>
          <p:nvPr/>
        </p:nvSpPr>
        <p:spPr>
          <a:xfrm>
            <a:off x="3109668" y="4267145"/>
            <a:ext cx="281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ontserrat Black" panose="00000A00000000000000" pitchFamily="2" charset="0"/>
              </a:rPr>
              <a:t>RESULTS</a:t>
            </a:r>
            <a:endParaRPr lang="en-US" sz="21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16347-5DEF-019B-E724-7F6F775E5976}"/>
              </a:ext>
            </a:extLst>
          </p:cNvPr>
          <p:cNvSpPr txBox="1"/>
          <p:nvPr/>
        </p:nvSpPr>
        <p:spPr>
          <a:xfrm>
            <a:off x="2197588" y="4190201"/>
            <a:ext cx="85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Montserrat Black" panose="00000A00000000000000" pitchFamily="2" charset="0"/>
              </a:rPr>
              <a:t>05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766546" y="25765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pic>
        <p:nvPicPr>
          <p:cNvPr id="1390" name="Google Shape;1390;p40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298615" y="615746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erson sitting at a desk working on a computer&#10;&#10;Description automatically generated">
            <a:extLst>
              <a:ext uri="{FF2B5EF4-FFF2-40B4-BE49-F238E27FC236}">
                <a16:creationId xmlns:a16="http://schemas.microsoft.com/office/drawing/2014/main" id="{0546DEA3-7458-3825-FE4E-D21B328CE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959" y="1179306"/>
            <a:ext cx="3325898" cy="3325898"/>
          </a:xfrm>
          <a:prstGeom prst="rect">
            <a:avLst/>
          </a:prstGeom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SEARCHING </a:t>
            </a:r>
            <a:endParaRPr dirty="0"/>
          </a:p>
        </p:txBody>
      </p:sp>
      <p:pic>
        <p:nvPicPr>
          <p:cNvPr id="1391" name="Google Shape;1391;p40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4289352" y="107818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8">
            <a:alphaModFix/>
          </a:blip>
          <a:srcRect l="18647" t="7960" r="8852" b="8336"/>
          <a:stretch/>
        </p:blipFill>
        <p:spPr>
          <a:xfrm rot="13708351">
            <a:off x="4993883" y="373599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ircle with a flag&#10;&#10;Description automatically generated">
            <a:extLst>
              <a:ext uri="{FF2B5EF4-FFF2-40B4-BE49-F238E27FC236}">
                <a16:creationId xmlns:a16="http://schemas.microsoft.com/office/drawing/2014/main" id="{C3B44F2F-6168-AB91-CC3F-93A11058F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7641" y="4667255"/>
            <a:ext cx="372317" cy="3723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6879024" y="88211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-776288" y="412741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273099" y="1333526"/>
            <a:ext cx="7257900" cy="604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1-Searching about the stereo audio amplifier , How it works and What is the difference between mono and stereo audio amplifier .</a:t>
            </a: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420;p41">
            <a:extLst>
              <a:ext uri="{FF2B5EF4-FFF2-40B4-BE49-F238E27FC236}">
                <a16:creationId xmlns:a16="http://schemas.microsoft.com/office/drawing/2014/main" id="{0BF37172-BCF7-11A6-BCA9-5A5283EA32D7}"/>
              </a:ext>
            </a:extLst>
          </p:cNvPr>
          <p:cNvSpPr txBox="1">
            <a:spLocks/>
          </p:cNvSpPr>
          <p:nvPr/>
        </p:nvSpPr>
        <p:spPr>
          <a:xfrm>
            <a:off x="184698" y="2222188"/>
            <a:ext cx="7257900" cy="60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8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2-Searching for the required components and the available ones .</a:t>
            </a: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endParaRPr lang="en-US"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420;p41">
            <a:extLst>
              <a:ext uri="{FF2B5EF4-FFF2-40B4-BE49-F238E27FC236}">
                <a16:creationId xmlns:a16="http://schemas.microsoft.com/office/drawing/2014/main" id="{7AD66421-BD20-15A7-1CB9-3025B48F84DC}"/>
              </a:ext>
            </a:extLst>
          </p:cNvPr>
          <p:cNvSpPr txBox="1">
            <a:spLocks/>
          </p:cNvSpPr>
          <p:nvPr/>
        </p:nvSpPr>
        <p:spPr>
          <a:xfrm>
            <a:off x="180792" y="3015452"/>
            <a:ext cx="7257900" cy="60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8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3-Searching for the data sheets for the selected components like </a:t>
            </a:r>
            <a:r>
              <a:rPr lang="en-US" sz="2000" i="1" dirty="0">
                <a:latin typeface="Montserrat"/>
                <a:ea typeface="Montserrat"/>
                <a:cs typeface="Montserrat"/>
                <a:sym typeface="Montserrat"/>
              </a:rPr>
              <a:t>lm386 datasheet , </a:t>
            </a: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studying the component maximum ratings ,  Electrical Characteristics and Operating Conditions to make sure that the selected component will meet the required requirements .</a:t>
            </a:r>
          </a:p>
        </p:txBody>
      </p:sp>
      <p:sp>
        <p:nvSpPr>
          <p:cNvPr id="5" name="Google Shape;1420;p41">
            <a:extLst>
              <a:ext uri="{FF2B5EF4-FFF2-40B4-BE49-F238E27FC236}">
                <a16:creationId xmlns:a16="http://schemas.microsoft.com/office/drawing/2014/main" id="{2592E8E0-2A1F-578D-609C-5F6432B3F542}"/>
              </a:ext>
            </a:extLst>
          </p:cNvPr>
          <p:cNvSpPr txBox="1">
            <a:spLocks/>
          </p:cNvSpPr>
          <p:nvPr/>
        </p:nvSpPr>
        <p:spPr>
          <a:xfrm>
            <a:off x="188603" y="5055271"/>
            <a:ext cx="7257900" cy="60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8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4-Searching and looking for the best circuit that can achieve our  requirements.</a:t>
            </a: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endParaRPr lang="en-US"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A circle with a flag&#10;&#10;Description automatically generated">
            <a:extLst>
              <a:ext uri="{FF2B5EF4-FFF2-40B4-BE49-F238E27FC236}">
                <a16:creationId xmlns:a16="http://schemas.microsoft.com/office/drawing/2014/main" id="{F6E48567-7E74-1CD5-0463-6BB0031E9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766546" y="25765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90" name="Google Shape;1390;p40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298615" y="615746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982907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</a:t>
            </a:r>
            <a:br>
              <a:rPr lang="en" dirty="0"/>
            </a:br>
            <a:r>
              <a:rPr lang="en" dirty="0"/>
              <a:t>&amp; TESTING</a:t>
            </a:r>
            <a:endParaRPr dirty="0"/>
          </a:p>
        </p:txBody>
      </p:sp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289352" y="107818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13708351">
            <a:off x="4961066" y="3542906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4E8E493E-788B-CC85-E950-E3A9D2919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414" y="988053"/>
            <a:ext cx="3651395" cy="3393952"/>
          </a:xfrm>
          <a:prstGeom prst="rect">
            <a:avLst/>
          </a:prstGeom>
        </p:spPr>
      </p:pic>
      <p:pic>
        <p:nvPicPr>
          <p:cNvPr id="3" name="Picture 2" descr="A circle with a flag&#10;&#10;Description automatically generated">
            <a:extLst>
              <a:ext uri="{FF2B5EF4-FFF2-40B4-BE49-F238E27FC236}">
                <a16:creationId xmlns:a16="http://schemas.microsoft.com/office/drawing/2014/main" id="{4E70E3C2-8B05-2C8C-3457-8B4B79D11B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032199" y="3421635"/>
            <a:ext cx="1739952" cy="1780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148054" y="966203"/>
            <a:ext cx="7257900" cy="604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We start with simulating the selected circuit on the simulation software</a:t>
            </a: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6879024" y="697754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7118956" y="3425750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EA2288-11B5-5A0C-D0A5-CBF0117C5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296" y="1117600"/>
            <a:ext cx="4336824" cy="3565972"/>
          </a:xfrm>
          <a:prstGeom prst="rect">
            <a:avLst/>
          </a:prstGeom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963787" y="3960333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ircle with a flag&#10;&#10;Description automatically generated">
            <a:extLst>
              <a:ext uri="{FF2B5EF4-FFF2-40B4-BE49-F238E27FC236}">
                <a16:creationId xmlns:a16="http://schemas.microsoft.com/office/drawing/2014/main" id="{1B90F8A6-2F77-1FBF-A092-EA7B2BFF6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66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0" y="1373637"/>
            <a:ext cx="6349469" cy="604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We tried to improve the output and tried to stop any distortion on the output .</a:t>
            </a: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After having the best possible sound quality</a:t>
            </a: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we started applying on the test board and this was the result.</a:t>
            </a: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0" name="Google Shape;1410;p41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8672826" y="3418126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-260959" y="4396143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WhatsApp Video 2024-03-17 at 15.01.59_969303e0">
            <a:hlinkClick r:id="" action="ppaction://media"/>
            <a:extLst>
              <a:ext uri="{FF2B5EF4-FFF2-40B4-BE49-F238E27FC236}">
                <a16:creationId xmlns:a16="http://schemas.microsoft.com/office/drawing/2014/main" id="{E9B4D829-AC86-2BE1-B82F-8C3BBE7953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33728" y="606059"/>
            <a:ext cx="2490828" cy="4400373"/>
          </a:xfrm>
          <a:prstGeom prst="rect">
            <a:avLst/>
          </a:prstGeom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8">
            <a:alphaModFix/>
          </a:blip>
          <a:srcRect l="18647" t="7960" r="8852" b="8336"/>
          <a:stretch/>
        </p:blipFill>
        <p:spPr>
          <a:xfrm rot="-1152297">
            <a:off x="8014076" y="-132040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cell phone connected to wires&#10;&#10;Description automatically generated">
            <a:extLst>
              <a:ext uri="{FF2B5EF4-FFF2-40B4-BE49-F238E27FC236}">
                <a16:creationId xmlns:a16="http://schemas.microsoft.com/office/drawing/2014/main" id="{F0B2B348-CF8B-80B3-DC66-7557CA869D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554" y="2188891"/>
            <a:ext cx="3756721" cy="2817541"/>
          </a:xfrm>
          <a:prstGeom prst="rect">
            <a:avLst/>
          </a:prstGeom>
        </p:spPr>
      </p:pic>
      <p:pic>
        <p:nvPicPr>
          <p:cNvPr id="6" name="Google Shape;1407;p41">
            <a:extLst>
              <a:ext uri="{FF2B5EF4-FFF2-40B4-BE49-F238E27FC236}">
                <a16:creationId xmlns:a16="http://schemas.microsoft.com/office/drawing/2014/main" id="{EA09D828-D3DD-6EBD-81AE-092C0361162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6806" t="7660" r="25401" b="5390"/>
          <a:stretch/>
        </p:blipFill>
        <p:spPr>
          <a:xfrm>
            <a:off x="8239362" y="420126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ircle with a flag&#10;&#10;Description automatically generated">
            <a:extLst>
              <a:ext uri="{FF2B5EF4-FFF2-40B4-BE49-F238E27FC236}">
                <a16:creationId xmlns:a16="http://schemas.microsoft.com/office/drawing/2014/main" id="{70EEF11C-D7F8-1BC7-A0F4-5195910183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97641" y="4667255"/>
            <a:ext cx="372317" cy="3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5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529816" y="3043868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90" name="Google Shape;1390;p40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4715169" y="365757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7798100" y="409275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13708351">
            <a:off x="4802820" y="364459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83113" y="2475475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PCB MANUFACTURE</a:t>
            </a:r>
            <a:endParaRPr sz="4000" dirty="0"/>
          </a:p>
        </p:txBody>
      </p:sp>
      <p:pic>
        <p:nvPicPr>
          <p:cNvPr id="3" name="Picture 2" descr="A person and person standing next to a rocket&#10;&#10;Description automatically generated">
            <a:extLst>
              <a:ext uri="{FF2B5EF4-FFF2-40B4-BE49-F238E27FC236}">
                <a16:creationId xmlns:a16="http://schemas.microsoft.com/office/drawing/2014/main" id="{2513819B-5BA7-6190-630E-14F1E68F7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1204" y="1035248"/>
            <a:ext cx="3214050" cy="3214050"/>
          </a:xfrm>
          <a:prstGeom prst="rect">
            <a:avLst/>
          </a:prstGeom>
        </p:spPr>
      </p:pic>
      <p:pic>
        <p:nvPicPr>
          <p:cNvPr id="2" name="Picture 1" descr="A circle with a flag&#10;&#10;Description automatically generated">
            <a:extLst>
              <a:ext uri="{FF2B5EF4-FFF2-40B4-BE49-F238E27FC236}">
                <a16:creationId xmlns:a16="http://schemas.microsoft.com/office/drawing/2014/main" id="{108DC61B-F155-A46E-06AE-B01886675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237893" y="1340894"/>
            <a:ext cx="7257900" cy="604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PCB step had to be  the most accurate step to avoid any mistake in the board that may  force us to make it again , and we succeeded in that </a:t>
            </a: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</a:b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0" name="Google Shape;1410;p41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3321565">
            <a:off x="8672826" y="3418126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-260959" y="4396143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8014076" y="-132040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07;p41">
            <a:extLst>
              <a:ext uri="{FF2B5EF4-FFF2-40B4-BE49-F238E27FC236}">
                <a16:creationId xmlns:a16="http://schemas.microsoft.com/office/drawing/2014/main" id="{EA09D828-D3DD-6EBD-81AE-092C036116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6806" t="7660" r="25401" b="5390"/>
          <a:stretch/>
        </p:blipFill>
        <p:spPr>
          <a:xfrm>
            <a:off x="8239362" y="4201266"/>
            <a:ext cx="1739952" cy="1780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9421;p73">
            <a:extLst>
              <a:ext uri="{FF2B5EF4-FFF2-40B4-BE49-F238E27FC236}">
                <a16:creationId xmlns:a16="http://schemas.microsoft.com/office/drawing/2014/main" id="{0A7CB9C2-D535-9F7B-C963-E5AF3E2F78CC}"/>
              </a:ext>
            </a:extLst>
          </p:cNvPr>
          <p:cNvGrpSpPr/>
          <p:nvPr/>
        </p:nvGrpSpPr>
        <p:grpSpPr>
          <a:xfrm>
            <a:off x="2826972" y="2454675"/>
            <a:ext cx="2674476" cy="1843793"/>
            <a:chOff x="4967783" y="2151471"/>
            <a:chExt cx="3920691" cy="2702940"/>
          </a:xfrm>
        </p:grpSpPr>
        <p:grpSp>
          <p:nvGrpSpPr>
            <p:cNvPr id="11" name="Google Shape;9422;p73">
              <a:extLst>
                <a:ext uri="{FF2B5EF4-FFF2-40B4-BE49-F238E27FC236}">
                  <a16:creationId xmlns:a16="http://schemas.microsoft.com/office/drawing/2014/main" id="{4DE6C226-24CC-41DF-B7A4-1B28B0100833}"/>
                </a:ext>
              </a:extLst>
            </p:cNvPr>
            <p:cNvGrpSpPr/>
            <p:nvPr/>
          </p:nvGrpSpPr>
          <p:grpSpPr>
            <a:xfrm>
              <a:off x="5045724" y="2252109"/>
              <a:ext cx="3761056" cy="2505587"/>
              <a:chOff x="2691799" y="1805334"/>
              <a:chExt cx="3761056" cy="2505587"/>
            </a:xfrm>
          </p:grpSpPr>
          <p:sp>
            <p:nvSpPr>
              <p:cNvPr id="18" name="Google Shape;9423;p73">
                <a:extLst>
                  <a:ext uri="{FF2B5EF4-FFF2-40B4-BE49-F238E27FC236}">
                    <a16:creationId xmlns:a16="http://schemas.microsoft.com/office/drawing/2014/main" id="{6753CDE6-9152-FCE6-496F-30D5F1C9C391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9424;p73">
                <a:extLst>
                  <a:ext uri="{FF2B5EF4-FFF2-40B4-BE49-F238E27FC236}">
                    <a16:creationId xmlns:a16="http://schemas.microsoft.com/office/drawing/2014/main" id="{41AAEC65-FC72-0B24-8541-086F7969CDD4}"/>
                  </a:ext>
                </a:extLst>
              </p:cNvPr>
              <p:cNvSpPr/>
              <p:nvPr/>
            </p:nvSpPr>
            <p:spPr>
              <a:xfrm>
                <a:off x="2691799" y="3762300"/>
                <a:ext cx="1916645" cy="548621"/>
              </a:xfrm>
              <a:custGeom>
                <a:avLst/>
                <a:gdLst>
                  <a:gd name="connsiteX0" fmla="*/ 2705 w 128483"/>
                  <a:gd name="connsiteY0" fmla="*/ 0 h 36619"/>
                  <a:gd name="connsiteX1" fmla="*/ 0 w 128483"/>
                  <a:gd name="connsiteY1" fmla="*/ 325 h 36619"/>
                  <a:gd name="connsiteX2" fmla="*/ 13849 w 128483"/>
                  <a:gd name="connsiteY2" fmla="*/ 26129 h 36619"/>
                  <a:gd name="connsiteX3" fmla="*/ 41574 w 128483"/>
                  <a:gd name="connsiteY3" fmla="*/ 36516 h 36619"/>
                  <a:gd name="connsiteX4" fmla="*/ 128483 w 128483"/>
                  <a:gd name="connsiteY4" fmla="*/ 36516 h 36619"/>
                  <a:gd name="connsiteX5" fmla="*/ 128483 w 128483"/>
                  <a:gd name="connsiteY5" fmla="*/ 33811 h 36619"/>
                  <a:gd name="connsiteX6" fmla="*/ 41574 w 128483"/>
                  <a:gd name="connsiteY6" fmla="*/ 36619 h 36619"/>
                  <a:gd name="connsiteX7" fmla="*/ 15661 w 128483"/>
                  <a:gd name="connsiteY7" fmla="*/ 24101 h 36619"/>
                  <a:gd name="connsiteX8" fmla="*/ 2705 w 128483"/>
                  <a:gd name="connsiteY8" fmla="*/ 0 h 36619"/>
                  <a:gd name="connsiteX0" fmla="*/ 2705 w 128483"/>
                  <a:gd name="connsiteY0" fmla="*/ 0 h 36989"/>
                  <a:gd name="connsiteX1" fmla="*/ 0 w 128483"/>
                  <a:gd name="connsiteY1" fmla="*/ 325 h 36989"/>
                  <a:gd name="connsiteX2" fmla="*/ 13849 w 128483"/>
                  <a:gd name="connsiteY2" fmla="*/ 26129 h 36989"/>
                  <a:gd name="connsiteX3" fmla="*/ 41574 w 128483"/>
                  <a:gd name="connsiteY3" fmla="*/ 36516 h 36989"/>
                  <a:gd name="connsiteX4" fmla="*/ 128483 w 128483"/>
                  <a:gd name="connsiteY4" fmla="*/ 36516 h 36989"/>
                  <a:gd name="connsiteX5" fmla="*/ 128483 w 128483"/>
                  <a:gd name="connsiteY5" fmla="*/ 33811 h 36989"/>
                  <a:gd name="connsiteX6" fmla="*/ 80146 w 128483"/>
                  <a:gd name="connsiteY6" fmla="*/ 33261 h 36989"/>
                  <a:gd name="connsiteX7" fmla="*/ 41574 w 128483"/>
                  <a:gd name="connsiteY7" fmla="*/ 36619 h 36989"/>
                  <a:gd name="connsiteX8" fmla="*/ 15661 w 128483"/>
                  <a:gd name="connsiteY8" fmla="*/ 24101 h 36989"/>
                  <a:gd name="connsiteX9" fmla="*/ 2705 w 128483"/>
                  <a:gd name="connsiteY9" fmla="*/ 0 h 36989"/>
                  <a:gd name="connsiteX0" fmla="*/ 2705 w 128483"/>
                  <a:gd name="connsiteY0" fmla="*/ 0 h 36777"/>
                  <a:gd name="connsiteX1" fmla="*/ 0 w 128483"/>
                  <a:gd name="connsiteY1" fmla="*/ 325 h 36777"/>
                  <a:gd name="connsiteX2" fmla="*/ 13849 w 128483"/>
                  <a:gd name="connsiteY2" fmla="*/ 26129 h 36777"/>
                  <a:gd name="connsiteX3" fmla="*/ 41574 w 128483"/>
                  <a:gd name="connsiteY3" fmla="*/ 36516 h 36777"/>
                  <a:gd name="connsiteX4" fmla="*/ 128483 w 128483"/>
                  <a:gd name="connsiteY4" fmla="*/ 36516 h 36777"/>
                  <a:gd name="connsiteX5" fmla="*/ 128483 w 128483"/>
                  <a:gd name="connsiteY5" fmla="*/ 33811 h 36777"/>
                  <a:gd name="connsiteX6" fmla="*/ 80146 w 128483"/>
                  <a:gd name="connsiteY6" fmla="*/ 33261 h 36777"/>
                  <a:gd name="connsiteX7" fmla="*/ 41574 w 128483"/>
                  <a:gd name="connsiteY7" fmla="*/ 36619 h 36777"/>
                  <a:gd name="connsiteX8" fmla="*/ 39710 w 128483"/>
                  <a:gd name="connsiteY8" fmla="*/ 35320 h 36777"/>
                  <a:gd name="connsiteX9" fmla="*/ 15661 w 128483"/>
                  <a:gd name="connsiteY9" fmla="*/ 24101 h 36777"/>
                  <a:gd name="connsiteX10" fmla="*/ 2705 w 128483"/>
                  <a:gd name="connsiteY10" fmla="*/ 0 h 36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483" h="36777" extrusionOk="0">
                    <a:moveTo>
                      <a:pt x="2705" y="0"/>
                    </a:moveTo>
                    <a:lnTo>
                      <a:pt x="0" y="325"/>
                    </a:lnTo>
                    <a:cubicBezTo>
                      <a:pt x="1460" y="10576"/>
                      <a:pt x="6546" y="19611"/>
                      <a:pt x="13849" y="26129"/>
                    </a:cubicBezTo>
                    <a:cubicBezTo>
                      <a:pt x="21287" y="32567"/>
                      <a:pt x="30998" y="36516"/>
                      <a:pt x="41574" y="36516"/>
                    </a:cubicBezTo>
                    <a:lnTo>
                      <a:pt x="128483" y="36516"/>
                    </a:lnTo>
                    <a:lnTo>
                      <a:pt x="128483" y="33811"/>
                    </a:lnTo>
                    <a:cubicBezTo>
                      <a:pt x="123485" y="33425"/>
                      <a:pt x="94631" y="32793"/>
                      <a:pt x="80146" y="33261"/>
                    </a:cubicBezTo>
                    <a:cubicBezTo>
                      <a:pt x="65661" y="33729"/>
                      <a:pt x="50029" y="36588"/>
                      <a:pt x="41574" y="36619"/>
                    </a:cubicBezTo>
                    <a:cubicBezTo>
                      <a:pt x="33119" y="36650"/>
                      <a:pt x="44029" y="37406"/>
                      <a:pt x="39710" y="35320"/>
                    </a:cubicBezTo>
                    <a:cubicBezTo>
                      <a:pt x="35391" y="33234"/>
                      <a:pt x="20112" y="29676"/>
                      <a:pt x="15661" y="24101"/>
                    </a:cubicBezTo>
                    <a:cubicBezTo>
                      <a:pt x="8791" y="18015"/>
                      <a:pt x="4057" y="9467"/>
                      <a:pt x="2705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9425;p73">
                <a:extLst>
                  <a:ext uri="{FF2B5EF4-FFF2-40B4-BE49-F238E27FC236}">
                    <a16:creationId xmlns:a16="http://schemas.microsoft.com/office/drawing/2014/main" id="{C78242EF-057F-D8DD-0BC4-4EEA7FCDCDA4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59" cy="529408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9426;p73">
                <a:extLst>
                  <a:ext uri="{FF2B5EF4-FFF2-40B4-BE49-F238E27FC236}">
                    <a16:creationId xmlns:a16="http://schemas.microsoft.com/office/drawing/2014/main" id="{423F1E7F-4974-9FA9-7FB7-63949CEF4F5E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9427;p73">
                <a:extLst>
                  <a:ext uri="{FF2B5EF4-FFF2-40B4-BE49-F238E27FC236}">
                    <a16:creationId xmlns:a16="http://schemas.microsoft.com/office/drawing/2014/main" id="{884D3A77-6060-CDC2-6DB2-32C02B48101A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9428;p73">
                <a:extLst>
                  <a:ext uri="{FF2B5EF4-FFF2-40B4-BE49-F238E27FC236}">
                    <a16:creationId xmlns:a16="http://schemas.microsoft.com/office/drawing/2014/main" id="{E4922323-7B3E-7687-557E-C2DD38D05A86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9429;p73">
                <a:extLst>
                  <a:ext uri="{FF2B5EF4-FFF2-40B4-BE49-F238E27FC236}">
                    <a16:creationId xmlns:a16="http://schemas.microsoft.com/office/drawing/2014/main" id="{AF66CC72-15E7-DE66-E90A-746EB794CDAD}"/>
                  </a:ext>
                </a:extLst>
              </p:cNvPr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" name="Google Shape;9430;p73">
              <a:extLst>
                <a:ext uri="{FF2B5EF4-FFF2-40B4-BE49-F238E27FC236}">
                  <a16:creationId xmlns:a16="http://schemas.microsoft.com/office/drawing/2014/main" id="{C8BF6964-A43D-2A98-1DA0-055E2AD4DAEA}"/>
                </a:ext>
              </a:extLst>
            </p:cNvPr>
            <p:cNvGrpSpPr/>
            <p:nvPr/>
          </p:nvGrpSpPr>
          <p:grpSpPr>
            <a:xfrm>
              <a:off x="4967783" y="2151471"/>
              <a:ext cx="3920691" cy="2702940"/>
              <a:chOff x="2613858" y="1704696"/>
              <a:chExt cx="3920691" cy="2702940"/>
            </a:xfrm>
          </p:grpSpPr>
          <p:sp>
            <p:nvSpPr>
              <p:cNvPr id="13" name="Google Shape;9431;p73">
                <a:extLst>
                  <a:ext uri="{FF2B5EF4-FFF2-40B4-BE49-F238E27FC236}">
                    <a16:creationId xmlns:a16="http://schemas.microsoft.com/office/drawing/2014/main" id="{10E1AA13-9AF6-07D1-86CC-AFD69481E2B0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9432;p73">
                <a:extLst>
                  <a:ext uri="{FF2B5EF4-FFF2-40B4-BE49-F238E27FC236}">
                    <a16:creationId xmlns:a16="http://schemas.microsoft.com/office/drawing/2014/main" id="{E98CF1F4-11AC-ECD5-EC8F-64005E20A97B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9433;p73">
                <a:extLst>
                  <a:ext uri="{FF2B5EF4-FFF2-40B4-BE49-F238E27FC236}">
                    <a16:creationId xmlns:a16="http://schemas.microsoft.com/office/drawing/2014/main" id="{C90EACD3-451C-6626-C5F6-28B7C3C74D91}"/>
                  </a:ext>
                </a:extLst>
              </p:cNvPr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9434;p73">
                <a:extLst>
                  <a:ext uri="{FF2B5EF4-FFF2-40B4-BE49-F238E27FC236}">
                    <a16:creationId xmlns:a16="http://schemas.microsoft.com/office/drawing/2014/main" id="{A41DB522-CBBC-73B9-0935-07CE566E3FEB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9435;p73">
                <a:extLst>
                  <a:ext uri="{FF2B5EF4-FFF2-40B4-BE49-F238E27FC236}">
                    <a16:creationId xmlns:a16="http://schemas.microsoft.com/office/drawing/2014/main" id="{96A09A89-108D-2D0B-3A08-91E32B9E1233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5471F1B0-643D-E178-8815-5D95A548145E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4376831" y="2050828"/>
            <a:ext cx="601276" cy="3949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29E893-48F8-7F14-5B64-DA2E64BA6239}"/>
              </a:ext>
            </a:extLst>
          </p:cNvPr>
          <p:cNvSpPr txBox="1"/>
          <p:nvPr/>
        </p:nvSpPr>
        <p:spPr>
          <a:xfrm>
            <a:off x="4874966" y="1470633"/>
            <a:ext cx="1110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Putting the ink on the board by an iron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5DCED823-F69F-10ED-0404-0549983F007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442117" y="2969468"/>
            <a:ext cx="402580" cy="11887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7A168F2-CFDE-8B76-9C24-1DBC6E4C0481}"/>
              </a:ext>
            </a:extLst>
          </p:cNvPr>
          <p:cNvSpPr txBox="1"/>
          <p:nvPr/>
        </p:nvSpPr>
        <p:spPr>
          <a:xfrm>
            <a:off x="5844697" y="2395843"/>
            <a:ext cx="1110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Using the Etching solution to remove the not useful copper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976AD8-D78D-5115-67AA-6194677F2DA2}"/>
              </a:ext>
            </a:extLst>
          </p:cNvPr>
          <p:cNvSpPr txBox="1"/>
          <p:nvPr/>
        </p:nvSpPr>
        <p:spPr>
          <a:xfrm>
            <a:off x="1321612" y="2248325"/>
            <a:ext cx="1110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Remove the ink that is on the copper paths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B4D518C4-A4B7-17A4-98F5-39D547F7632F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>
            <a:off x="2431713" y="2833101"/>
            <a:ext cx="1038987" cy="5054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027AB663-5F3E-55D2-3543-014F4BEF4DAC}"/>
              </a:ext>
            </a:extLst>
          </p:cNvPr>
          <p:cNvCxnSpPr>
            <a:cxnSpLocks/>
            <a:endCxn id="41" idx="3"/>
          </p:cNvCxnSpPr>
          <p:nvPr/>
        </p:nvCxnSpPr>
        <p:spPr>
          <a:xfrm rot="10800000" flipV="1">
            <a:off x="2377117" y="3787848"/>
            <a:ext cx="503033" cy="2741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D468219-6758-8D46-7B9A-11FC4CA0E9DF}"/>
              </a:ext>
            </a:extLst>
          </p:cNvPr>
          <p:cNvSpPr txBox="1"/>
          <p:nvPr/>
        </p:nvSpPr>
        <p:spPr>
          <a:xfrm>
            <a:off x="1267016" y="3584896"/>
            <a:ext cx="1110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Check if there is any broken path.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715F2D3E-A6EA-D65C-2800-219B3AF4C8FA}"/>
              </a:ext>
            </a:extLst>
          </p:cNvPr>
          <p:cNvCxnSpPr>
            <a:cxnSpLocks/>
            <a:endCxn id="46" idx="1"/>
          </p:cNvCxnSpPr>
          <p:nvPr/>
        </p:nvCxnSpPr>
        <p:spPr>
          <a:xfrm rot="10800000" flipV="1">
            <a:off x="2815202" y="4250026"/>
            <a:ext cx="542657" cy="522834"/>
          </a:xfrm>
          <a:prstGeom prst="curvedConnector3">
            <a:avLst>
              <a:gd name="adj1" fmla="val 142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05FEDC0-8D5E-86BE-FB94-2D583D72F97B}"/>
              </a:ext>
            </a:extLst>
          </p:cNvPr>
          <p:cNvSpPr txBox="1"/>
          <p:nvPr/>
        </p:nvSpPr>
        <p:spPr>
          <a:xfrm>
            <a:off x="2815201" y="4511250"/>
            <a:ext cx="111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Drill the board</a:t>
            </a:r>
          </a:p>
        </p:txBody>
      </p:sp>
      <p:sp>
        <p:nvSpPr>
          <p:cNvPr id="50" name="Google Shape;9433;p73">
            <a:extLst>
              <a:ext uri="{FF2B5EF4-FFF2-40B4-BE49-F238E27FC236}">
                <a16:creationId xmlns:a16="http://schemas.microsoft.com/office/drawing/2014/main" id="{86CEFAEB-33C7-71A5-F944-E405B7E59BD0}"/>
              </a:ext>
            </a:extLst>
          </p:cNvPr>
          <p:cNvSpPr/>
          <p:nvPr/>
        </p:nvSpPr>
        <p:spPr>
          <a:xfrm rot="5400000">
            <a:off x="3275451" y="4144630"/>
            <a:ext cx="164815" cy="142860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8CA79176-5C71-F0E2-46D9-401F24BBCF22}"/>
              </a:ext>
            </a:extLst>
          </p:cNvPr>
          <p:cNvCxnSpPr>
            <a:cxnSpLocks/>
            <a:endCxn id="53" idx="1"/>
          </p:cNvCxnSpPr>
          <p:nvPr/>
        </p:nvCxnSpPr>
        <p:spPr>
          <a:xfrm rot="16200000" flipH="1">
            <a:off x="4600071" y="4327826"/>
            <a:ext cx="477056" cy="3126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17A894F-1656-B18F-E4C9-9448619F1CBD}"/>
              </a:ext>
            </a:extLst>
          </p:cNvPr>
          <p:cNvSpPr txBox="1"/>
          <p:nvPr/>
        </p:nvSpPr>
        <p:spPr>
          <a:xfrm>
            <a:off x="4994905" y="4245606"/>
            <a:ext cx="1110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Solder the     </a:t>
            </a:r>
          </a:p>
          <a:p>
            <a:r>
              <a:rPr lang="en-US" sz="1200" dirty="0">
                <a:solidFill>
                  <a:schemeClr val="tx1"/>
                </a:solidFill>
              </a:rPr>
              <a:t>components</a:t>
            </a:r>
            <a:r>
              <a:rPr lang="en-US" dirty="0">
                <a:solidFill>
                  <a:schemeClr val="tx1"/>
                </a:solidFill>
              </a:rPr>
              <a:t> on the board</a:t>
            </a:r>
          </a:p>
        </p:txBody>
      </p:sp>
      <p:pic>
        <p:nvPicPr>
          <p:cNvPr id="2" name="Picture 1" descr="A circle with a flag&#10;&#10;Description automatically generated">
            <a:extLst>
              <a:ext uri="{FF2B5EF4-FFF2-40B4-BE49-F238E27FC236}">
                <a16:creationId xmlns:a16="http://schemas.microsoft.com/office/drawing/2014/main" id="{92F44998-D411-9382-3F4B-095C7F4C88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0207" y="4667255"/>
            <a:ext cx="372317" cy="3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75941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395</Words>
  <Application>Microsoft Office PowerPoint</Application>
  <PresentationFormat>On-screen Show (16:9)</PresentationFormat>
  <Paragraphs>58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Agency FB</vt:lpstr>
      <vt:lpstr>Montserrat Black</vt:lpstr>
      <vt:lpstr>Montserrat</vt:lpstr>
      <vt:lpstr>Anaheim</vt:lpstr>
      <vt:lpstr>Arial</vt:lpstr>
      <vt:lpstr>Montserrat Light</vt:lpstr>
      <vt:lpstr>-apple-system</vt:lpstr>
      <vt:lpstr>Bebas Neue</vt:lpstr>
      <vt:lpstr>Artificial Intelligence (AI) Technology Consulting by Slidesgo</vt:lpstr>
      <vt:lpstr>STEREO AUDIO AMPLIFIER PROJECT PRESENTATION</vt:lpstr>
      <vt:lpstr>STEPS FOR IMPLEMENTATION</vt:lpstr>
      <vt:lpstr>01</vt:lpstr>
      <vt:lpstr>1-Searching about the stereo audio amplifier , How it works and What is the difference between mono and stereo audio amplifier .    </vt:lpstr>
      <vt:lpstr>02</vt:lpstr>
      <vt:lpstr>We start with simulating the selected circuit on the simulation software    </vt:lpstr>
      <vt:lpstr>We tried to improve the output and tried to stop any distortion on the output .  After having the best possible sound quality we started applying on the test board and this was the result.    </vt:lpstr>
      <vt:lpstr>03</vt:lpstr>
      <vt:lpstr>PCB step had to be  the most accurate step to avoid any mistake in the board that may  force us to make it again , and we succeeded in that      </vt:lpstr>
      <vt:lpstr>PACKAGING</vt:lpstr>
      <vt:lpstr>PACKAGING PROCESS</vt:lpstr>
      <vt:lpstr>PACKAGING PROCESS</vt:lpstr>
      <vt:lpstr>05</vt:lpstr>
      <vt:lpstr>Here is the final look for the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PROJECT PROPOSAL</dc:title>
  <dc:creator>Ashraf Mohamed</dc:creator>
  <cp:lastModifiedBy>اشرف محمد ابوبكر جمال الدين</cp:lastModifiedBy>
  <cp:revision>8</cp:revision>
  <dcterms:modified xsi:type="dcterms:W3CDTF">2024-04-17T06:15:24Z</dcterms:modified>
</cp:coreProperties>
</file>